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handoutMasterIdLst>
    <p:handoutMasterId r:id="rId26"/>
  </p:handoutMasterIdLst>
  <p:sldIdLst>
    <p:sldId id="277" r:id="rId2"/>
    <p:sldId id="286" r:id="rId3"/>
    <p:sldId id="288" r:id="rId4"/>
    <p:sldId id="287" r:id="rId5"/>
    <p:sldId id="282" r:id="rId6"/>
    <p:sldId id="291" r:id="rId7"/>
    <p:sldId id="292" r:id="rId8"/>
    <p:sldId id="305" r:id="rId9"/>
    <p:sldId id="306" r:id="rId10"/>
    <p:sldId id="294" r:id="rId11"/>
    <p:sldId id="290" r:id="rId12"/>
    <p:sldId id="307" r:id="rId13"/>
    <p:sldId id="308" r:id="rId14"/>
    <p:sldId id="309" r:id="rId15"/>
    <p:sldId id="310" r:id="rId16"/>
    <p:sldId id="289" r:id="rId17"/>
    <p:sldId id="279" r:id="rId18"/>
    <p:sldId id="283" r:id="rId19"/>
    <p:sldId id="284" r:id="rId20"/>
    <p:sldId id="311" r:id="rId21"/>
    <p:sldId id="298" r:id="rId22"/>
    <p:sldId id="271" r:id="rId23"/>
    <p:sldId id="300" r:id="rId24"/>
  </p:sldIdLst>
  <p:sldSz cx="27432000" cy="6858000"/>
  <p:notesSz cx="9283700" cy="6997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68C8A"/>
    <a:srgbClr val="B96919"/>
    <a:srgbClr val="313133"/>
    <a:srgbClr val="F96A1B"/>
    <a:srgbClr val="7E0000"/>
    <a:srgbClr val="303030"/>
    <a:srgbClr val="FF9900"/>
    <a:srgbClr val="033783"/>
    <a:srgbClr val="248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64" autoAdjust="0"/>
    <p:restoredTop sz="95747" autoAdjust="0"/>
  </p:normalViewPr>
  <p:slideViewPr>
    <p:cSldViewPr>
      <p:cViewPr varScale="1">
        <p:scale>
          <a:sx n="40" d="100"/>
          <a:sy n="40" d="100"/>
        </p:scale>
        <p:origin x="150" y="1458"/>
      </p:cViewPr>
      <p:guideLst>
        <p:guide orient="horz" pos="2160"/>
        <p:guide pos="86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2937" cy="3501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1"/>
            <a:ext cx="4022937" cy="3501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FF6AE37-17DC-41C4-8109-7A183364310A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46380"/>
            <a:ext cx="4022937" cy="3501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46380"/>
            <a:ext cx="4022937" cy="3501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C1BAB5EC-D01F-48C9-A773-837E658DF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8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8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EA7041B-38B5-4015-86E0-D0010002E5A7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06425" y="523875"/>
            <a:ext cx="10496550" cy="2624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23907"/>
            <a:ext cx="7426960" cy="3148965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46601"/>
            <a:ext cx="4022937" cy="3498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46601"/>
            <a:ext cx="4022937" cy="3498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952260F-9147-4647-B435-607FF8A2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06425" y="523875"/>
            <a:ext cx="10496550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2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/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4 classroom school in 1870</a:t>
            </a:r>
          </a:p>
          <a:p>
            <a:r>
              <a:rPr lang="en-US" sz="1000" dirty="0" smtClean="0"/>
              <a:t>Addition</a:t>
            </a:r>
            <a:r>
              <a:rPr lang="en-US" sz="1000" baseline="0" dirty="0" smtClean="0"/>
              <a:t> in 1950s to k-8</a:t>
            </a:r>
          </a:p>
          <a:p>
            <a:r>
              <a:rPr lang="en-US" sz="1000" baseline="0" dirty="0" smtClean="0"/>
              <a:t>Closed in 2008 due to high cost of </a:t>
            </a:r>
            <a:r>
              <a:rPr lang="en-US" sz="1000" baseline="0" dirty="0" err="1" smtClean="0"/>
              <a:t>hvac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7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apts</a:t>
            </a:r>
            <a:r>
              <a:rPr lang="en-US" sz="1000" baseline="0" dirty="0" smtClean="0"/>
              <a:t> for 30% below medium income</a:t>
            </a:r>
          </a:p>
          <a:p>
            <a:r>
              <a:rPr lang="en-US" sz="1000" baseline="0" dirty="0" smtClean="0"/>
              <a:t>20 for 50%</a:t>
            </a:r>
          </a:p>
          <a:p>
            <a:r>
              <a:rPr lang="en-US" sz="1000" baseline="0" dirty="0" smtClean="0"/>
              <a:t>21 for 60%</a:t>
            </a:r>
          </a:p>
          <a:p>
            <a:r>
              <a:rPr lang="en-US" sz="1000" baseline="0" dirty="0" smtClean="0"/>
              <a:t>5 for homeless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2260F-9147-4647-B435-607FF8A221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1200" y="152399"/>
            <a:ext cx="5943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53923"/>
            <a:ext cx="20116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0" y="2052960"/>
            <a:ext cx="5943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2052960"/>
            <a:ext cx="18973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47319"/>
            <a:ext cx="20116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31200" y="147319"/>
            <a:ext cx="5868138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88400" y="274639"/>
            <a:ext cx="502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1200" y="152399"/>
            <a:ext cx="5943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53923"/>
            <a:ext cx="20116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399" y="2892277"/>
            <a:ext cx="4800603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43000" y="2892277"/>
            <a:ext cx="18973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19072"/>
            <a:ext cx="12115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719072"/>
            <a:ext cx="12115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22438"/>
            <a:ext cx="12120564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438400"/>
            <a:ext cx="12120564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722438"/>
            <a:ext cx="1212532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438400"/>
            <a:ext cx="1212532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0919"/>
            <a:ext cx="2649540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31200" y="150876"/>
            <a:ext cx="5943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57200" y="152400"/>
            <a:ext cx="20116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4800"/>
            <a:ext cx="17602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79256" y="2130552"/>
            <a:ext cx="502005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479256" y="457200"/>
            <a:ext cx="502698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1031200" y="150876"/>
            <a:ext cx="5943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"/>
            <a:ext cx="20116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00" y="2133600"/>
            <a:ext cx="5029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88400" y="460248"/>
            <a:ext cx="5029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634971"/>
            <a:ext cx="2649540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199" y="152400"/>
            <a:ext cx="26442141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355847"/>
            <a:ext cx="2514378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719071"/>
            <a:ext cx="25223679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2664" y="6356350"/>
            <a:ext cx="640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78560E0-EC21-4093-B405-21606C9731B2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0" y="6356350"/>
            <a:ext cx="10058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04040" y="6355080"/>
            <a:ext cx="174889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B141C83-FEDF-4C93-B675-78B9FAD431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838200"/>
            <a:ext cx="20650200" cy="3048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Book Antiqua" panose="02040602050305030304" pitchFamily="18" charset="0"/>
                <a:ea typeface="Dotum" panose="020B0600000101010101" pitchFamily="34" charset="-127"/>
              </a:rPr>
              <a:t>The Duffy School addition &amp; renovation</a:t>
            </a:r>
            <a:endParaRPr lang="en-US" sz="4000" dirty="0">
              <a:latin typeface="Book Antiqua" panose="02040602050305030304" pitchFamily="18" charset="0"/>
              <a:ea typeface="Dotum" panose="020B0600000101010101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5993266"/>
            <a:ext cx="9055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**Rendering of building supplied by Gary Gardner with Owner Permission 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57200" y="1021082"/>
            <a:ext cx="269748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ater.engr.psu.edu/wagener/Pictures/PennState001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" y="5867400"/>
            <a:ext cx="11350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574000" y="0"/>
            <a:ext cx="4572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974800" y="-76200"/>
            <a:ext cx="4572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btitle 20"/>
          <p:cNvSpPr>
            <a:spLocks noGrp="1"/>
          </p:cNvSpPr>
          <p:nvPr>
            <p:ph type="subTitle" idx="1"/>
          </p:nvPr>
        </p:nvSpPr>
        <p:spPr>
          <a:xfrm>
            <a:off x="21031200" y="724533"/>
            <a:ext cx="6019800" cy="1409067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  <a:t>Penn State AE </a:t>
            </a:r>
            <a:endParaRPr lang="en-US" altLang="en-US" sz="3600" b="1" dirty="0" smtClean="0">
              <a:solidFill>
                <a:schemeClr val="tx1"/>
              </a:solidFill>
              <a:latin typeface="Copperplate Gothic Light" pitchFamily="34" charset="0"/>
            </a:endParaRPr>
          </a:p>
          <a:p>
            <a:pPr algn="ctr"/>
            <a:r>
              <a:rPr lang="en-US" altLang="en-US" sz="3600" b="1" dirty="0" smtClean="0">
                <a:solidFill>
                  <a:schemeClr val="tx1"/>
                </a:solidFill>
                <a:latin typeface="Copperplate Gothic Light" pitchFamily="34" charset="0"/>
              </a:rPr>
              <a:t>Senior </a:t>
            </a:r>
            <a:r>
              <a:rPr lang="en-US" altLang="en-US" sz="3600" b="1" dirty="0">
                <a:solidFill>
                  <a:schemeClr val="tx1"/>
                </a:solidFill>
                <a:latin typeface="Copperplate Gothic Light" pitchFamily="34" charset="0"/>
              </a:rPr>
              <a:t>Capstone </a:t>
            </a:r>
            <a:r>
              <a:rPr lang="en-US" altLang="en-US" sz="3600" b="1" dirty="0" smtClean="0">
                <a:solidFill>
                  <a:schemeClr val="tx1"/>
                </a:solidFill>
                <a:latin typeface="Copperplate Gothic Light" pitchFamily="34" charset="0"/>
              </a:rPr>
              <a:t>Project</a:t>
            </a:r>
            <a:endParaRPr lang="en-US" altLang="en-US" sz="3600" b="1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031200" y="2515433"/>
            <a:ext cx="5962649" cy="424731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altLang="en-US" sz="3000" dirty="0" smtClean="0">
                <a:solidFill>
                  <a:schemeClr val="bg1"/>
                </a:solidFill>
                <a:latin typeface="Copperplate Gothic Light" pitchFamily="34" charset="0"/>
              </a:rPr>
              <a:t>Jeremy Drummond</a:t>
            </a:r>
            <a:endParaRPr lang="en-US" alt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endParaRPr lang="en-US" alt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altLang="en-US" sz="3000" dirty="0">
                <a:solidFill>
                  <a:schemeClr val="bg1"/>
                </a:solidFill>
                <a:latin typeface="Copperplate Gothic Light" pitchFamily="34" charset="0"/>
              </a:rPr>
              <a:t>Construction Option</a:t>
            </a:r>
          </a:p>
          <a:p>
            <a:pPr algn="ctr"/>
            <a:endParaRPr lang="en-US" alt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altLang="en-US" sz="3000" dirty="0">
                <a:solidFill>
                  <a:schemeClr val="bg1"/>
                </a:solidFill>
                <a:latin typeface="Copperplate Gothic Light" pitchFamily="34" charset="0"/>
              </a:rPr>
              <a:t>Advisor: </a:t>
            </a:r>
            <a:r>
              <a:rPr lang="en-US" altLang="en-US" sz="3000" dirty="0" smtClean="0">
                <a:solidFill>
                  <a:schemeClr val="bg1"/>
                </a:solidFill>
                <a:latin typeface="Copperplate Gothic Light" pitchFamily="34" charset="0"/>
              </a:rPr>
              <a:t>anumba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Copperplate Gothic Light" pitchFamily="34" charset="0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Copperplate Gothic Light" pitchFamily="34" charset="0"/>
              </a:rPr>
              <a:t>April 14</a:t>
            </a:r>
            <a:r>
              <a:rPr lang="en-US" sz="3000" baseline="30000" dirty="0" smtClean="0">
                <a:solidFill>
                  <a:schemeClr val="bg1"/>
                </a:solidFill>
                <a:latin typeface="Copperplate Gothic Light" pitchFamily="34" charset="0"/>
              </a:rPr>
              <a:t>th</a:t>
            </a:r>
            <a:r>
              <a:rPr lang="en-US" sz="3000" dirty="0" smtClean="0">
                <a:solidFill>
                  <a:schemeClr val="bg1"/>
                </a:solidFill>
                <a:latin typeface="Copperplate Gothic Light" pitchFamily="34" charset="0"/>
              </a:rPr>
              <a:t>, 2014</a:t>
            </a:r>
            <a:endParaRPr lang="en-US" sz="3000" dirty="0"/>
          </a:p>
          <a:p>
            <a:endParaRPr lang="en-US" sz="3000" dirty="0"/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45" y="1439548"/>
            <a:ext cx="6955155" cy="4345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7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906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Solar Panel Implementation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943037"/>
            <a:chOff x="0" y="990600"/>
            <a:chExt cx="4267200" cy="5943037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943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Overview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Components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Electrical Breadth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&amp; 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Historical Requirements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Prefab Exterior Walls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18288000" y="1104900"/>
            <a:ext cx="8102543" cy="52959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</a:rPr>
              <a:t>Recommendation: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Implement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Rooftop Solar Panels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Potential Value Added: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Occupant Satisfaction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Profit after 11 years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NJ Green Checklist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9144000" y="1257300"/>
            <a:ext cx="9144000" cy="516727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Schedule Implications: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3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 Phase: Implement Early</a:t>
            </a:r>
          </a:p>
          <a:p>
            <a:pPr marL="1051560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Design-Review meetings between project participants &amp; end users</a:t>
            </a:r>
          </a:p>
          <a:p>
            <a:pPr marL="1051560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Changes can be costly to implement later in the project lifecycle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Construction Phase: During interior finishes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5" name="Picture 4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46" name="Content Placeholder 2"/>
          <p:cNvSpPr txBox="1">
            <a:spLocks/>
          </p:cNvSpPr>
          <p:nvPr/>
        </p:nvSpPr>
        <p:spPr>
          <a:xfrm>
            <a:off x="3886200" y="1219200"/>
            <a:ext cx="5257800" cy="171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Schedule Impact: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18.5 Days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902939" y="35433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Cost Impact: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$69,270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600" y="1816394"/>
            <a:ext cx="8898661" cy="3098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339" y="1804737"/>
            <a:ext cx="8916708" cy="31101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82200" y="2933700"/>
            <a:ext cx="4419600" cy="4191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4" grpId="0"/>
      <p:bldP spid="46" grpId="0"/>
      <p:bldP spid="47" grpId="0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648200" cy="5858399"/>
            <a:chOff x="0" y="990600"/>
            <a:chExt cx="4267200" cy="5858399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858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Current vs. Prefabricated Façade</a:t>
              </a: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Panel Design</a:t>
              </a: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Mechanical Breadth Analysis</a:t>
              </a: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Panel Implementation</a:t>
              </a: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 &amp;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9144000" y="1427685"/>
            <a:ext cx="9144000" cy="440740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45720" indent="0" algn="ctr">
              <a:buNone/>
            </a:pPr>
            <a:endParaRPr lang="en-US" sz="3200" b="1" dirty="0" smtClean="0"/>
          </a:p>
          <a:p>
            <a:pPr marL="45720" indent="0" algn="ctr">
              <a:buNone/>
            </a:pPr>
            <a:r>
              <a:rPr lang="en-US" sz="3200" b="1" u="sng" dirty="0" smtClean="0"/>
              <a:t>Analysis #2</a:t>
            </a:r>
          </a:p>
          <a:p>
            <a:pPr marL="45720" indent="0" algn="ctr">
              <a:buNone/>
            </a:pPr>
            <a:r>
              <a:rPr lang="en-US" sz="3200" dirty="0" smtClean="0"/>
              <a:t>Historical Requirements</a:t>
            </a:r>
            <a:endParaRPr lang="en-US" sz="3200" dirty="0"/>
          </a:p>
        </p:txBody>
      </p:sp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5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990600"/>
            <a:ext cx="4648200" cy="5410200"/>
            <a:chOff x="0" y="990600"/>
            <a:chExt cx="4267200" cy="5410200"/>
          </a:xfrm>
        </p:grpSpPr>
        <p:sp>
          <p:nvSpPr>
            <p:cNvPr id="22" name="Rectangle 21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990600"/>
              <a:ext cx="4267200" cy="5012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Requirements</a:t>
              </a:r>
              <a:endPara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Consultant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 &amp;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9296400" y="15240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Requirements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499883" y="1220431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Requirements: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Chalkboards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Trim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Tin Ceilings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Border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Panels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22" y="1230275"/>
            <a:ext cx="7669356" cy="473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799" y="1485946"/>
            <a:ext cx="6146743" cy="41766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199252" y="533889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Provided by Gary Gardner Construction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336853" y="568635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Provided by Gary Gardner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283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5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990600"/>
            <a:ext cx="4648200" cy="5410200"/>
            <a:chOff x="0" y="990600"/>
            <a:chExt cx="4267200" cy="5410200"/>
          </a:xfrm>
        </p:grpSpPr>
        <p:sp>
          <p:nvSpPr>
            <p:cNvPr id="22" name="Rectangle 21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990600"/>
              <a:ext cx="4267200" cy="5012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Requirements</a:t>
              </a:r>
              <a:endPara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consultant</a:t>
              </a:r>
              <a:endParaRPr lang="en-US" sz="1500" b="1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 &amp;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9296400" y="15240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Historical Consultant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499883" y="1220431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Consultant: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Keystone Preservation Group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Location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Previous Projects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Cost???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905" y="4443604"/>
            <a:ext cx="4486275" cy="619125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19585442" y="1229476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Issue #1: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Current Storage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Item Movement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On-Site Containers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678" y="3486812"/>
            <a:ext cx="4694084" cy="2423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450" y="1295400"/>
            <a:ext cx="8365556" cy="49128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045178" y="593511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by Jeremy Drummond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334219" y="5888486"/>
            <a:ext cx="416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by Jeremy Drummond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283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5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990600"/>
            <a:ext cx="4648200" cy="5410200"/>
            <a:chOff x="0" y="990600"/>
            <a:chExt cx="4267200" cy="5410200"/>
          </a:xfrm>
        </p:grpSpPr>
        <p:sp>
          <p:nvSpPr>
            <p:cNvPr id="22" name="Rectangle 21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0" y="990600"/>
              <a:ext cx="4267200" cy="5012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Requirements</a:t>
              </a:r>
              <a:endPara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consultant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 &amp;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9296400" y="15240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Historical Consultant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585442" y="1229476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Issue #3: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Installation Issues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Labeling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Consultant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688342" y="1142999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Issue #2: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Window Procurement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Schedule Delays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Consultant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53" y="1614805"/>
            <a:ext cx="4097020" cy="26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442" y="3429000"/>
            <a:ext cx="7719615" cy="2583596"/>
          </a:xfrm>
          <a:prstGeom prst="rect">
            <a:avLst/>
          </a:prstGeom>
        </p:spPr>
      </p:pic>
      <p:pic>
        <p:nvPicPr>
          <p:cNvPr id="10242" name="Picture 2" descr="http://www.tec-it.com/pics/news/ZKHW_Bautrockner-Label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862" y="3473869"/>
            <a:ext cx="3647848" cy="2188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3868400" y="57266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Provided by Keystone Preservation Group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737746" y="432323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by Jeremy Drummond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227825" y="596367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Provided by Gary Gardner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293912"/>
              </p:ext>
            </p:extLst>
          </p:nvPr>
        </p:nvGraphicFramePr>
        <p:xfrm>
          <a:off x="12332493" y="1981200"/>
          <a:ext cx="4126707" cy="2608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2545"/>
                <a:gridCol w="1467889"/>
                <a:gridCol w="886273"/>
              </a:tblGrid>
              <a:tr h="37260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Comparision Summary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Consultant Firm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 Firm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$35,000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General Conditions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$37,000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Schedule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Save 27 Days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$35,000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$37,000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60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Save $2,000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4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/>
          <p:cNvCxnSpPr/>
          <p:nvPr/>
        </p:nvCxnSpPr>
        <p:spPr>
          <a:xfrm>
            <a:off x="9144000" y="-163513"/>
            <a:ext cx="0" cy="113506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0" y="-152400"/>
            <a:ext cx="0" cy="1163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Implementation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8288000" y="1104900"/>
            <a:ext cx="9067800" cy="52959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Final Conclusions: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On-Site Storage Container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Material Procurement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Labeling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Recommendation:</a:t>
            </a:r>
          </a:p>
          <a:p>
            <a:pPr marL="1051560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Recommend hiring The Keystone Preservation Group to do historical consulting for The Duffy School.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0" y="990600"/>
            <a:ext cx="4648200" cy="50120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</a:t>
            </a: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rooftop solar panels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Analysis #2: </a:t>
            </a: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Requirements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consultant</a:t>
            </a:r>
            <a:endParaRPr lang="en-US" sz="15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Analysis #3: </a:t>
            </a: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prefab exterior panels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0" y="990600"/>
            <a:ext cx="4648200" cy="5410200"/>
            <a:chOff x="0" y="990600"/>
            <a:chExt cx="4267200" cy="5410200"/>
          </a:xfrm>
        </p:grpSpPr>
        <p:sp>
          <p:nvSpPr>
            <p:cNvPr id="58" name="Rectangle 57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0" y="990600"/>
              <a:ext cx="4267200" cy="5012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Requirements</a:t>
              </a:r>
              <a:endPara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</a:t>
              </a:r>
              <a:r>
                <a:rPr lang="en-US" sz="1500" b="1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consultant</a:t>
              </a:r>
              <a:endPara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 &amp;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Content Placeholder 2"/>
          <p:cNvSpPr txBox="1">
            <a:spLocks/>
          </p:cNvSpPr>
          <p:nvPr/>
        </p:nvSpPr>
        <p:spPr>
          <a:xfrm>
            <a:off x="4301921" y="1223794"/>
            <a:ext cx="5257800" cy="171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Schedule Impact:</a:t>
            </a:r>
          </a:p>
          <a:p>
            <a:pPr lvl="1">
              <a:spcBef>
                <a:spcPts val="600"/>
              </a:spcBef>
            </a:pP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</a:rPr>
              <a:t>27 Days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4301921" y="3430864"/>
            <a:ext cx="5257800" cy="171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Cost Impact: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+$2,000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92634"/>
              </p:ext>
            </p:extLst>
          </p:nvPr>
        </p:nvGraphicFramePr>
        <p:xfrm>
          <a:off x="9906000" y="1559523"/>
          <a:ext cx="7354095" cy="3828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3284"/>
                <a:gridCol w="2656496"/>
                <a:gridCol w="1514315"/>
              </a:tblGrid>
              <a:tr h="3634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Comparison Summary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7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Item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Consultant Firm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No Firm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3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Fee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$35,000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67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General Conditions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$37,000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3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Schedule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Save 27 Days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x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67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Total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$35,000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$37,000 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3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Save $2,000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463134" y="2956332"/>
            <a:ext cx="65035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solidFill>
                  <a:schemeClr val="accent1">
                    <a:lumMod val="50000"/>
                  </a:schemeClr>
                </a:solidFill>
              </a:rPr>
              <a:t>Architectural Breadth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228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0" grpId="0"/>
      <p:bldP spid="6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9144000" y="1427685"/>
            <a:ext cx="9144000" cy="440740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45720" indent="0" algn="ctr">
              <a:buNone/>
            </a:pPr>
            <a:endParaRPr lang="en-US" sz="3200" b="1" dirty="0" smtClean="0"/>
          </a:p>
          <a:p>
            <a:pPr marL="45720" indent="0" algn="ctr">
              <a:buNone/>
            </a:pPr>
            <a:r>
              <a:rPr lang="en-US" sz="3200" b="1" u="sng" dirty="0" smtClean="0"/>
              <a:t>Analysis #3</a:t>
            </a:r>
          </a:p>
          <a:p>
            <a:pPr marL="45720" indent="0" algn="ctr">
              <a:buNone/>
            </a:pPr>
            <a:r>
              <a:rPr lang="en-US" sz="3200" dirty="0" smtClean="0"/>
              <a:t>Prefabricated Exterior Wall Panels</a:t>
            </a:r>
            <a:endParaRPr lang="en-US" sz="3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8382" y="990600"/>
            <a:ext cx="4275582" cy="5410200"/>
            <a:chOff x="-8382" y="990600"/>
            <a:chExt cx="4275582" cy="5410200"/>
          </a:xfrm>
        </p:grpSpPr>
        <p:sp>
          <p:nvSpPr>
            <p:cNvPr id="32" name="Rectangle 31"/>
            <p:cNvSpPr/>
            <p:nvPr/>
          </p:nvSpPr>
          <p:spPr>
            <a:xfrm>
              <a:off x="-8382" y="990600"/>
              <a:ext cx="3931920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990600"/>
              <a:ext cx="4267200" cy="53967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#3</a:t>
              </a: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Current vs. Prefabricated Façade</a:t>
              </a: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Panel Design</a:t>
              </a: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Panel Implementation</a:t>
              </a:r>
              <a:endPara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15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 &amp;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130842" y="6098938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3886200" y="1143000"/>
            <a:ext cx="5257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Opportunity Identification:</a:t>
            </a:r>
            <a:endParaRPr lang="en-US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Time &amp; Labor Intensive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</a:rPr>
              <a:t>Site Congestion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Weather Delays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Critical Path</a:t>
            </a:r>
            <a:endParaRPr lang="en-US" sz="2400" dirty="0" smtClean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3886200" y="3962400"/>
            <a:ext cx="5257800" cy="3276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Research Goals:</a:t>
            </a:r>
            <a:endParaRPr lang="en-US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Identify alternative  panel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Reduce </a:t>
            </a:r>
            <a:r>
              <a:rPr lang="en-US" sz="2400" dirty="0">
                <a:latin typeface="Calibri" panose="020F0502020204030204" pitchFamily="34" charset="0"/>
              </a:rPr>
              <a:t>schedule </a:t>
            </a:r>
            <a:r>
              <a:rPr lang="en-US" sz="2400" dirty="0" smtClean="0">
                <a:latin typeface="Calibri" panose="020F0502020204030204" pitchFamily="34" charset="0"/>
              </a:rPr>
              <a:t>&amp; cost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Reduce site congestion &amp; trade coordination on site</a:t>
            </a:r>
            <a:endParaRPr lang="en-US" sz="24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9144000" y="1143000"/>
            <a:ext cx="4572000" cy="5206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Original Façade:</a:t>
            </a:r>
            <a:endParaRPr lang="en-US" sz="2600" dirty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3.5” Brick on Wood Stud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Cost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Schedule</a:t>
            </a:r>
          </a:p>
          <a:p>
            <a:pPr lvl="1">
              <a:spcBef>
                <a:spcPts val="600"/>
              </a:spcBef>
            </a:pPr>
            <a:endParaRPr lang="en-US" sz="2300" dirty="0" smtClean="0"/>
          </a:p>
          <a:p>
            <a:endParaRPr lang="en-US" sz="2300" b="1" dirty="0" smtClean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8821400" y="1064937"/>
            <a:ext cx="4648200" cy="5206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Proposed Facade:</a:t>
            </a:r>
            <a:endParaRPr lang="en-US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</a:rPr>
              <a:t>9</a:t>
            </a:r>
            <a:r>
              <a:rPr lang="en-US" sz="2400" dirty="0" smtClean="0">
                <a:latin typeface="Calibri" panose="020F0502020204030204" pitchFamily="34" charset="0"/>
              </a:rPr>
              <a:t>” Insulated Precast Panel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Embedded Thin Brick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Cost = $32/SF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Erection = 8 panels/ day</a:t>
            </a:r>
          </a:p>
        </p:txBody>
      </p:sp>
      <p:pic>
        <p:nvPicPr>
          <p:cNvPr id="46" name="Picture 4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362200"/>
            <a:ext cx="4372232" cy="349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032" y="2362200"/>
            <a:ext cx="4114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TextBox 57"/>
          <p:cNvSpPr txBox="1"/>
          <p:nvPr/>
        </p:nvSpPr>
        <p:spPr>
          <a:xfrm>
            <a:off x="0" y="990600"/>
            <a:ext cx="4267200" cy="53967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</a:t>
            </a:r>
            <a:r>
              <a:rPr lang="en-US" sz="16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Rooftop Solar Panels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Analysis #2: </a:t>
            </a: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Requirements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Prefab Exterior Walls</a:t>
            </a:r>
            <a:endParaRPr lang="en-US" sz="16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</a:t>
            </a: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Façade</a:t>
            </a:r>
            <a:endParaRPr lang="en-US" sz="15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Design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Implementation</a:t>
            </a:r>
            <a:endParaRPr lang="en-US" sz="15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Façade Comparison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258800" y="562994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Provided by Gary Gardner Construction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074566" y="5822713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Slenderwall.com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build="p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Panel Design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3967769" y="1785840"/>
            <a:ext cx="5334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Panel Design:</a:t>
            </a:r>
            <a:endParaRPr lang="en-US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Consistency &amp; Transportation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Span Building Height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Calibri" panose="020F0502020204030204" pitchFamily="34" charset="0"/>
              </a:rPr>
              <a:t>Maximum width 12’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</a:rPr>
              <a:t>Total </a:t>
            </a:r>
            <a:r>
              <a:rPr lang="en-US" sz="2400" dirty="0" smtClean="0">
                <a:latin typeface="Calibri" panose="020F0502020204030204" pitchFamily="34" charset="0"/>
              </a:rPr>
              <a:t>16 </a:t>
            </a:r>
            <a:r>
              <a:rPr lang="en-US" sz="2400" dirty="0">
                <a:latin typeface="Calibri" panose="020F0502020204030204" pitchFamily="34" charset="0"/>
              </a:rPr>
              <a:t>precast panels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</a:rPr>
              <a:t>4</a:t>
            </a:r>
            <a:r>
              <a:rPr lang="en-US" sz="2200" dirty="0" smtClean="0">
                <a:latin typeface="Calibri" panose="020F0502020204030204" pitchFamily="34" charset="0"/>
              </a:rPr>
              <a:t> different panel types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26715"/>
              </p:ext>
            </p:extLst>
          </p:nvPr>
        </p:nvGraphicFramePr>
        <p:xfrm>
          <a:off x="19354800" y="3732431"/>
          <a:ext cx="7617441" cy="2341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378"/>
                <a:gridCol w="1815042"/>
                <a:gridCol w="1404312"/>
                <a:gridCol w="2937709"/>
              </a:tblGrid>
              <a:tr h="21600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Panel Installation Durations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2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Elevation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Panel QTY.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Duration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Adjusted Duration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2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.75 Days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2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North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.75 Days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60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.5 Days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.75 Days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60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Days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2.75 Days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0" y="990600"/>
            <a:ext cx="4267200" cy="53967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</a:t>
            </a:r>
            <a:r>
              <a:rPr lang="en-US" sz="16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Rooftop Solar Panels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Analysis #2: </a:t>
            </a: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Requirements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Prefab Exterior Walls</a:t>
            </a:r>
            <a:endParaRPr lang="en-US" sz="16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Façade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Design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Implementation</a:t>
            </a:r>
            <a:endParaRPr lang="en-US" sz="15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01" y="1211998"/>
            <a:ext cx="6934200" cy="214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53" y="3730796"/>
            <a:ext cx="6934200" cy="231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0" y="1236608"/>
            <a:ext cx="4666970" cy="229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525290" y="1799193"/>
            <a:ext cx="1841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North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87330" y="4377431"/>
            <a:ext cx="1917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South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64770" y="1800196"/>
            <a:ext cx="1468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90966" y="3218578"/>
            <a:ext cx="318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Created by Jeremy Drummond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394402" y="5938981"/>
            <a:ext cx="318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Created by Jeremy Drummond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176776" y="3386922"/>
            <a:ext cx="318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Created by Jeremy Drummond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Panel Implementation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8288000" y="971550"/>
            <a:ext cx="8379551" cy="297309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Site Layout: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72287"/>
              </p:ext>
            </p:extLst>
          </p:nvPr>
        </p:nvGraphicFramePr>
        <p:xfrm>
          <a:off x="9753600" y="1295400"/>
          <a:ext cx="7935883" cy="4744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631"/>
                <a:gridCol w="936170"/>
                <a:gridCol w="1238925"/>
                <a:gridCol w="1238925"/>
                <a:gridCol w="1240616"/>
                <a:gridCol w="1240616"/>
              </a:tblGrid>
              <a:tr h="342805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Building Enclosure Construction Cost Comparison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8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Material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(SF)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Prefabricated Panels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Traditional Brick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Cost/SF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Cost/SF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05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Exterior Face Wall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$32.00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198,400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$10.47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64,914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05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Interior Components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$18.73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116,126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$18.73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116,126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05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Insulation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$1.65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10,230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$2.89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17,918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2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Caulking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$2.18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$2,594.20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428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Transportation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Included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Included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05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Erection Equipment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Included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Included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35,026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059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$54.56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327,350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$32.09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233,984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24910"/>
              </p:ext>
            </p:extLst>
          </p:nvPr>
        </p:nvGraphicFramePr>
        <p:xfrm>
          <a:off x="4058653" y="1752600"/>
          <a:ext cx="4777105" cy="3636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245"/>
                <a:gridCol w="1498600"/>
                <a:gridCol w="1445260"/>
              </a:tblGrid>
              <a:tr h="62108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Cost Comparison Summary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2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Prefabricated Panels Total 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Traditional Brick Total Cost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 of Assembly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327,350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233,984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Conditions Cost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466,630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487,156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21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793,980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721,140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1" name="Content Placeholder 2"/>
          <p:cNvSpPr txBox="1">
            <a:spLocks/>
          </p:cNvSpPr>
          <p:nvPr/>
        </p:nvSpPr>
        <p:spPr>
          <a:xfrm>
            <a:off x="4041048" y="1219200"/>
            <a:ext cx="8379551" cy="297309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Cost Implications: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143756" y="5371453"/>
            <a:ext cx="8379551" cy="297309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Difference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	+ $72,840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990600"/>
            <a:ext cx="4267200" cy="53967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</a:t>
            </a:r>
            <a:r>
              <a:rPr lang="en-US" sz="16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Rooftop Solar Panels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Analysis #2: </a:t>
            </a: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Requirements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Prefab Exterior Walls</a:t>
            </a:r>
            <a:endParaRPr lang="en-US" sz="16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Façade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Design</a:t>
            </a:r>
          </a:p>
          <a:p>
            <a:pPr lvl="1">
              <a:spcAft>
                <a:spcPts val="1200"/>
              </a:spcAft>
            </a:pPr>
            <a:r>
              <a: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6521" y="1537633"/>
            <a:ext cx="8020050" cy="45583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488400" y="6012596"/>
            <a:ext cx="318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Created by Jeremy Drummond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 smtClean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Rooftop Solar Panels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410200"/>
            <a:chOff x="0" y="990600"/>
            <a:chExt cx="4267200" cy="5410200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38578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 Recommendations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 txBox="1">
            <a:spLocks/>
          </p:cNvSpPr>
          <p:nvPr/>
        </p:nvSpPr>
        <p:spPr>
          <a:xfrm>
            <a:off x="9124950" y="-7620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Introduction</a:t>
            </a:r>
            <a:endParaRPr lang="en-US" dirty="0">
              <a:latin typeface="Book Antiqua" panose="0204060205030503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8288000" y="-152400"/>
            <a:ext cx="0" cy="1163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345400" y="1295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Prefabricated Exterior Wall Panels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0" y="241635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</a:rPr>
              <a:t>Project  Overview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68995" y="11632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1 </a:t>
            </a:r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Rooftop Solar Panels 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192000" y="3121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2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│Historical Requirements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6"/>
          <a:stretch>
            <a:fillRect/>
          </a:stretch>
        </p:blipFill>
        <p:spPr>
          <a:xfrm>
            <a:off x="4074435" y="2954215"/>
            <a:ext cx="3657600" cy="243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www.ce.gatech.edu/sites/default/files/files/images/buildings/cloughcommons_solarpanels_roof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675" y="1733550"/>
            <a:ext cx="3657600" cy="24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easiset.com/images/Slenderwall_John_Hopki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280" y="1757065"/>
            <a:ext cx="3657600" cy="2434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630" y="3607356"/>
            <a:ext cx="3657600" cy="243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91247" y="538960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Googlemaps.com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71120" y="4133826"/>
            <a:ext cx="394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http://www.solar.excluss.com/solar-equipment/solar-panels/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78400" y="59933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by Jeremy Drummond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204538" y="4224993"/>
            <a:ext cx="347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http://cptmfg.com/portfolio/pews.php</a:t>
            </a:r>
          </a:p>
        </p:txBody>
      </p:sp>
    </p:spTree>
    <p:extLst>
      <p:ext uri="{BB962C8B-B14F-4D97-AF65-F5344CB8AC3E}">
        <p14:creationId xmlns:p14="http://schemas.microsoft.com/office/powerpoint/2010/main" val="424788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0" grpId="0"/>
      <p:bldP spid="65" grpId="0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4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8382" y="990600"/>
            <a:ext cx="3931920" cy="5410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Panel Implementation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990600"/>
            <a:ext cx="4267200" cy="53967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</a:t>
            </a:r>
            <a:r>
              <a:rPr lang="en-US" sz="16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Rooftop Solar Panels</a:t>
            </a:r>
            <a:endParaRPr lang="en-US" sz="1600" cap="sm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Analysis #2: </a:t>
            </a: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Requirements</a:t>
            </a: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Analysis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r>
              <a: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Prefab Exterior Walls</a:t>
            </a:r>
            <a:endParaRPr lang="en-US" sz="16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</a:t>
            </a: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Façade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Design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Implementation</a:t>
            </a:r>
            <a:endParaRPr lang="en-US" sz="1500" b="1" cap="sm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16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Acknowledgements</a:t>
            </a:r>
          </a:p>
          <a:p>
            <a:pPr>
              <a:spcAft>
                <a:spcPts val="1800"/>
              </a:spcAft>
            </a:pPr>
            <a:endParaRPr lang="en-US" sz="16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810000" y="1166020"/>
            <a:ext cx="5334000" cy="5234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Cost Implications:</a:t>
            </a:r>
            <a:endParaRPr lang="en-US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Implement = Additional $</a:t>
            </a:r>
            <a:r>
              <a:rPr lang="en-US" sz="2400" dirty="0">
                <a:latin typeface="Calibri" panose="020F0502020204030204" pitchFamily="34" charset="0"/>
              </a:rPr>
              <a:t>6</a:t>
            </a:r>
            <a:r>
              <a:rPr lang="en-US" sz="2400" dirty="0" smtClean="0">
                <a:latin typeface="Calibri" panose="020F0502020204030204" pitchFamily="34" charset="0"/>
              </a:rPr>
              <a:t>/SF</a:t>
            </a:r>
          </a:p>
          <a:p>
            <a:pPr lvl="2"/>
            <a:endParaRPr lang="en-US" sz="22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Interior Components Same</a:t>
            </a:r>
          </a:p>
          <a:p>
            <a:pPr lvl="2"/>
            <a:r>
              <a:rPr lang="en-US" sz="2200" dirty="0" smtClean="0">
                <a:latin typeface="Calibri" panose="020F0502020204030204" pitchFamily="34" charset="0"/>
              </a:rPr>
              <a:t>Vapor Barrier, Sheathing &amp; Backup</a:t>
            </a:r>
          </a:p>
          <a:p>
            <a:pPr marL="640080" lvl="2" indent="0">
              <a:buNone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General Conditions Savings</a:t>
            </a:r>
          </a:p>
          <a:p>
            <a:pPr lvl="2"/>
            <a:r>
              <a:rPr lang="en-US" sz="2200" dirty="0" smtClean="0">
                <a:latin typeface="Calibri" panose="020F0502020204030204" pitchFamily="34" charset="0"/>
              </a:rPr>
              <a:t>15 Days = $20,526</a:t>
            </a:r>
          </a:p>
          <a:p>
            <a:pPr lvl="1"/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8288000" y="1104900"/>
            <a:ext cx="9067800" cy="52959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Final Conclusions: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16 Architectural Precast Panels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Schedule Reduction = 15 Days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Implementation Cost = $72,840 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Recommendation: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Not in owner’s best interest to pursue</a:t>
            </a:r>
          </a:p>
          <a:p>
            <a:pPr marL="1051560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Increased cost and planning for implementation outweigh savings in schedule and building performance</a:t>
            </a:r>
          </a:p>
          <a:p>
            <a:pPr marL="1051560" lvl="2" indent="-457200">
              <a:lnSpc>
                <a:spcPct val="120000"/>
              </a:lnSpc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47" y="1377703"/>
            <a:ext cx="8190738" cy="426094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372600" y="3657600"/>
            <a:ext cx="5562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60587" y="5750446"/>
            <a:ext cx="318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Created by Jeremy Drummond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dirty="0" smtClean="0">
                <a:latin typeface="Book Antiqua" panose="02040602050305030304" pitchFamily="18" charset="0"/>
              </a:rPr>
              <a:t>Conclusions</a:t>
            </a:r>
            <a:endParaRPr lang="en-US" sz="4600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410200"/>
            <a:chOff x="0" y="990600"/>
            <a:chExt cx="4267200" cy="5410200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38578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Virtual Mockups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Façade </a:t>
              </a:r>
              <a:r>
                <a:rPr lang="en-US" sz="16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Prefabrication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</a:t>
              </a:r>
              <a:r>
                <a:rPr lang="en-US" sz="16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#3</a:t>
              </a: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Revaluating Comp. Slab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0" y="1143000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1 </a:t>
            </a:r>
            <a:r>
              <a:rPr lang="en-US" sz="2800" b="1" u="sng" cap="small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 </a:t>
            </a:r>
            <a:r>
              <a:rPr lang="en-US" sz="2800" b="1" u="sng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Rooftop solar Panels 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Implement Rooftop Solar Panels</a:t>
            </a:r>
          </a:p>
          <a:p>
            <a:pPr marL="1234440" lvl="2" indent="-4572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alibri" panose="020F0502020204030204" pitchFamily="34" charset="0"/>
              </a:rPr>
              <a:t>Save Cost</a:t>
            </a:r>
          </a:p>
          <a:p>
            <a:pPr marL="1234440" lvl="2" indent="-4572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alibri" panose="020F0502020204030204" pitchFamily="34" charset="0"/>
              </a:rPr>
              <a:t>Help Occupants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45150" y="3565591"/>
            <a:ext cx="9029700" cy="267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</a:t>
            </a:r>
            <a:r>
              <a:rPr lang="en-US" sz="2800" b="1" u="sng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 </a:t>
            </a:r>
            <a:r>
              <a:rPr lang="en-US" sz="2800" b="1" u="sng" cap="small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 </a:t>
            </a:r>
            <a:r>
              <a:rPr lang="en-US" sz="2800" b="1" u="sng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Prefab Exterior Walls</a:t>
            </a:r>
            <a:endParaRPr lang="en-US" sz="2800" b="1" u="sng" cap="smal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</a:rPr>
              <a:t>Would not recommend the prefabrication of the building’s facade</a:t>
            </a:r>
          </a:p>
          <a:p>
            <a:pPr marL="1234440" lvl="2" indent="-457200"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</a:rPr>
              <a:t>Increased Cost &amp; Planning</a:t>
            </a:r>
          </a:p>
          <a:p>
            <a:pPr marL="1234440" lvl="2" indent="-457200"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</a:rPr>
              <a:t>Reduced </a:t>
            </a:r>
            <a:r>
              <a:rPr lang="en-US" sz="2600" dirty="0" smtClean="0">
                <a:latin typeface="Calibri" panose="020F0502020204030204" pitchFamily="34" charset="0"/>
              </a:rPr>
              <a:t>Schedule</a:t>
            </a:r>
          </a:p>
        </p:txBody>
      </p:sp>
      <p:pic>
        <p:nvPicPr>
          <p:cNvPr id="76" name="Picture 7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8304781" y="1192711"/>
            <a:ext cx="9029700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cap="smal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2</a:t>
            </a:r>
            <a:r>
              <a:rPr lang="en-US" sz="2800" b="1" u="sng" cap="small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│ Historical Requirements</a:t>
            </a:r>
          </a:p>
          <a:p>
            <a:pPr marL="777240" lvl="1" indent="-45720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Would hire an historical consultant firm</a:t>
            </a:r>
          </a:p>
          <a:p>
            <a:pPr marL="1234440" lvl="2" indent="-4572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Reduced Schedule &amp; Planning</a:t>
            </a:r>
          </a:p>
          <a:p>
            <a:pPr marL="1234440" lvl="2" indent="-45720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</a:rPr>
              <a:t>Increased </a:t>
            </a:r>
            <a:r>
              <a:rPr lang="en-US" sz="2800" dirty="0">
                <a:latin typeface="Calibri" panose="020F0502020204030204" pitchFamily="34" charset="0"/>
              </a:rPr>
              <a:t>u</a:t>
            </a:r>
            <a:r>
              <a:rPr lang="en-US" sz="2800" dirty="0" smtClean="0">
                <a:latin typeface="Calibri" panose="020F0502020204030204" pitchFamily="34" charset="0"/>
              </a:rPr>
              <a:t>pfront Cost</a:t>
            </a:r>
          </a:p>
        </p:txBody>
      </p:sp>
      <p:pic>
        <p:nvPicPr>
          <p:cNvPr id="30" name="Picture 2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11" y="1825385"/>
            <a:ext cx="4744453" cy="3467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4567989" y="5477280"/>
            <a:ext cx="400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Provided by Gary Gardner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Acknowledgements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Jeremy Drummond│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15240" cy="113506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410200"/>
            <a:chOff x="0" y="990600"/>
            <a:chExt cx="4267200" cy="5410200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38578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3886200" y="1143000"/>
            <a:ext cx="527304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Architectural Engineering 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   Faculty:</a:t>
            </a:r>
            <a:endParaRPr lang="en-US" sz="2800" dirty="0" smtClean="0"/>
          </a:p>
          <a:p>
            <a:pPr marL="45720" indent="0" algn="ctr">
              <a:spcBef>
                <a:spcPts val="1200"/>
              </a:spcBef>
              <a:spcAft>
                <a:spcPts val="400"/>
              </a:spcAft>
              <a:buNone/>
            </a:pPr>
            <a:r>
              <a:rPr lang="en-US" sz="2400" dirty="0" smtClean="0"/>
              <a:t>Dr. Chimay Anumba (Advisor)</a:t>
            </a:r>
          </a:p>
        </p:txBody>
      </p:sp>
      <p:pic>
        <p:nvPicPr>
          <p:cNvPr id="13314" name="Picture 2" descr="E:\Thesis (USB)\Progress\Progress\Final Presentation\Pictures\AE Dep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90" y="5295195"/>
            <a:ext cx="3616325" cy="9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Thesis (USB)\Progress\Progress\Final Presentation\Pictures\Penn Sta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42" y="3956932"/>
            <a:ext cx="2117622" cy="11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9159240" y="1123950"/>
            <a:ext cx="9128760" cy="52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Special Thanks to:</a:t>
            </a:r>
          </a:p>
          <a:p>
            <a:pPr marL="45720" indent="0" algn="ctr">
              <a:buNone/>
            </a:pPr>
            <a:r>
              <a:rPr lang="en-US" sz="2400" dirty="0" smtClean="0"/>
              <a:t>My </a:t>
            </a:r>
            <a:r>
              <a:rPr lang="en-US" sz="2400" dirty="0"/>
              <a:t>Family &amp; Friends</a:t>
            </a:r>
          </a:p>
          <a:p>
            <a:pPr marL="45720" indent="0" algn="ctr">
              <a:buNone/>
            </a:pPr>
            <a:r>
              <a:rPr lang="en-US" sz="2400" dirty="0" smtClean="0"/>
              <a:t>Alex Medvesky- Gary F. Gardner</a:t>
            </a:r>
            <a:endParaRPr lang="en-US" sz="2400" dirty="0"/>
          </a:p>
          <a:p>
            <a:pPr marL="45720" indent="0" algn="ctr">
              <a:buNone/>
            </a:pPr>
            <a:r>
              <a:rPr lang="en-US" sz="2400" dirty="0" smtClean="0"/>
              <a:t>Dominic DeSantis- Gary F. Gardner</a:t>
            </a:r>
          </a:p>
          <a:p>
            <a:pPr marL="45720" indent="0" algn="ctr">
              <a:buNone/>
            </a:pPr>
            <a:r>
              <a:rPr lang="en-US" sz="2400" dirty="0" smtClean="0"/>
              <a:t>Janine Owens- Conifer LLC.</a:t>
            </a:r>
          </a:p>
          <a:p>
            <a:pPr marL="45720" indent="0" algn="ctr">
              <a:buNone/>
            </a:pPr>
            <a:r>
              <a:rPr lang="en-US" sz="2400" dirty="0" smtClean="0"/>
              <a:t>PACE </a:t>
            </a:r>
            <a:r>
              <a:rPr lang="en-US" sz="2400" dirty="0"/>
              <a:t>Industry </a:t>
            </a:r>
            <a:r>
              <a:rPr lang="en-US" sz="2400" dirty="0" smtClean="0"/>
              <a:t>Members</a:t>
            </a:r>
            <a:endParaRPr lang="en-US" sz="24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8566907" y="1123950"/>
            <a:ext cx="8407893" cy="781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Industry Acknowledgements:</a:t>
            </a:r>
            <a:endParaRPr lang="en-US" sz="2800" dirty="0" smtClean="0"/>
          </a:p>
        </p:txBody>
      </p:sp>
      <p:pic>
        <p:nvPicPr>
          <p:cNvPr id="34" name="Picture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8"/>
          <a:stretch>
            <a:fillRect/>
          </a:stretch>
        </p:blipFill>
        <p:spPr>
          <a:xfrm>
            <a:off x="20518109" y="2057400"/>
            <a:ext cx="4683782" cy="1467612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0" y="3941552"/>
            <a:ext cx="3276600" cy="1721025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040" y="3956931"/>
            <a:ext cx="3383926" cy="17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Book Antiqua" panose="02040602050305030304" pitchFamily="18" charset="0"/>
              </a:rPr>
              <a:t>Thank You</a:t>
            </a:r>
            <a:endParaRPr lang="en-US" sz="4800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3212592"/>
            <a:ext cx="25223679" cy="978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Questions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&amp;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Comments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37881"/>
            <a:ext cx="866537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703" y="1370491"/>
            <a:ext cx="8668512" cy="434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37026" y="5963269"/>
            <a:ext cx="400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Provided by Gary Gardner Construction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482354" y="5911334"/>
            <a:ext cx="400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Provided by Gary Gardner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  <a:p>
            <a:pPr algn="r"/>
            <a:endParaRPr lang="en-US" sz="2400" cap="small" dirty="0" smtClean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410200"/>
            <a:chOff x="0" y="990600"/>
            <a:chExt cx="4267200" cy="5410200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4242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Overview</a:t>
              </a:r>
            </a:p>
            <a:p>
              <a:pPr marL="342900" lvl="1"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 Background</a:t>
              </a:r>
              <a:endPara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#1: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9144000" y="-35499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Project Background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74673"/>
              </p:ext>
            </p:extLst>
          </p:nvPr>
        </p:nvGraphicFramePr>
        <p:xfrm>
          <a:off x="9829800" y="1333142"/>
          <a:ext cx="7696200" cy="4534764"/>
        </p:xfrm>
        <a:graphic>
          <a:graphicData uri="http://schemas.openxmlformats.org/drawingml/2006/table">
            <a:tbl>
              <a:tblPr firstRow="1" firstCol="1" bandRow="1"/>
              <a:tblGrid>
                <a:gridCol w="3062773"/>
                <a:gridCol w="4633427"/>
              </a:tblGrid>
              <a:tr h="4783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General Building Information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Building Name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The Duffy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School Addition and Renovation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5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Location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Florence, NJ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58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Function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Residential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986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Size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70,593 GSF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986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Height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Stories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986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Cost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$9.3 Million GMP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986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Construction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April ‘14- April '15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986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Delivery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Design-Bid-Build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986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" name="Content Placeholder 2"/>
          <p:cNvSpPr txBox="1">
            <a:spLocks/>
          </p:cNvSpPr>
          <p:nvPr/>
        </p:nvSpPr>
        <p:spPr>
          <a:xfrm>
            <a:off x="3886200" y="1219200"/>
            <a:ext cx="5257800" cy="34815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Building History: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Marcella. L Duffy School 1870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Expansion 1950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Closed 2008</a:t>
            </a:r>
          </a:p>
          <a:p>
            <a:pPr lvl="1"/>
            <a:endParaRPr lang="en-US" altLang="en-US" sz="2400" dirty="0" smtClean="0">
              <a:latin typeface="Calibri" pitchFamily="34" charset="0"/>
            </a:endParaRPr>
          </a:p>
          <a:p>
            <a:pPr lvl="1"/>
            <a:endParaRPr lang="en-US" altLang="en-US" sz="2400" dirty="0">
              <a:latin typeface="Calibri" pitchFamily="34" charset="0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99" name="Content Placeholder 2"/>
          <p:cNvSpPr txBox="1">
            <a:spLocks/>
          </p:cNvSpPr>
          <p:nvPr/>
        </p:nvSpPr>
        <p:spPr>
          <a:xfrm>
            <a:off x="3856549" y="3081910"/>
            <a:ext cx="5317102" cy="34569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Building Use: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Affordable Senior Citizen Apartments</a:t>
            </a:r>
            <a:endParaRPr lang="en-US" altLang="en-US" sz="2400" dirty="0">
              <a:latin typeface="Calibri" pitchFamily="34" charset="0"/>
            </a:endParaRP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53 New Units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Gym, Entertainment Center, Library, Doctors Office, Kitchen,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032" y="1168694"/>
            <a:ext cx="8131935" cy="4927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5752" y="1192249"/>
            <a:ext cx="8895347" cy="4789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5403" y="1177208"/>
            <a:ext cx="8849654" cy="5010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25752" y="1133042"/>
            <a:ext cx="8879305" cy="50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943037"/>
            <a:chOff x="0" y="990600"/>
            <a:chExt cx="4267200" cy="5943037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943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Components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Electrical Breadth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&amp; 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9144000" y="1427685"/>
            <a:ext cx="9144000" cy="440740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marL="45720" indent="0" algn="ctr">
              <a:buNone/>
            </a:pPr>
            <a:endParaRPr lang="en-US" sz="3200" b="1" dirty="0" smtClean="0"/>
          </a:p>
          <a:p>
            <a:pPr marL="45720" indent="0" algn="ctr">
              <a:buNone/>
            </a:pPr>
            <a:r>
              <a:rPr lang="en-US" sz="3200" b="1" u="sng" dirty="0" smtClean="0"/>
              <a:t>Analysis </a:t>
            </a:r>
            <a:r>
              <a:rPr lang="en-US" sz="3200" b="1" u="sng" dirty="0"/>
              <a:t>#</a:t>
            </a:r>
            <a:r>
              <a:rPr lang="en-US" sz="3200" b="1" u="sng" dirty="0" smtClean="0"/>
              <a:t>1 </a:t>
            </a:r>
          </a:p>
          <a:p>
            <a:pPr marL="45720" indent="0" algn="ctr">
              <a:buNone/>
            </a:pPr>
            <a:r>
              <a:rPr lang="en-US" sz="3200" dirty="0" smtClean="0"/>
              <a:t>Implementing Rooftop Solar Panels</a:t>
            </a:r>
            <a:endParaRPr lang="en-US" sz="3200" dirty="0"/>
          </a:p>
        </p:txBody>
      </p:sp>
      <p:pic>
        <p:nvPicPr>
          <p:cNvPr id="30" name="Picture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Energy Costs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943037"/>
            <a:chOff x="0" y="990600"/>
            <a:chExt cx="4267200" cy="5943037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943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Virtual Mockups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Components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Electrical Breadth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&amp; 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2: Historical Requirements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Prefab Exterior Walls 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0116800" y="1273342"/>
            <a:ext cx="6096000" cy="487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Proposed Solution:</a:t>
            </a:r>
            <a:endParaRPr lang="en-US" sz="2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Rooftop Solar Panels</a:t>
            </a:r>
          </a:p>
          <a:p>
            <a:pPr marL="45720" indent="0">
              <a:buNone/>
            </a:pPr>
            <a:endParaRPr lang="en-US" sz="2600" b="1" u="sng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Research Goal:</a:t>
            </a:r>
            <a:endParaRPr lang="en-US" sz="2600" b="1" u="sng" dirty="0" smtClean="0"/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Different types of photovoltaic systems</a:t>
            </a:r>
            <a:endParaRPr lang="en-US" sz="2600" dirty="0">
              <a:latin typeface="Calibri" panose="020F0502020204030204" pitchFamily="34" charset="0"/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Sunlight Properties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Cost vs. Schedule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886200" y="12192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Problem Identification: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Affordable Apartments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Apartment Amenities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Payment Method?</a:t>
            </a:r>
          </a:p>
        </p:txBody>
      </p:sp>
      <p:pic>
        <p:nvPicPr>
          <p:cNvPr id="43" name="Picture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pic>
        <p:nvPicPr>
          <p:cNvPr id="8194" name="Picture 2" descr="Rooftop Solar Panels at Poway Unified School Distri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456667"/>
            <a:ext cx="6731593" cy="4273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34700" y="570607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http://www.solar.excluss.com/solar-equipment/solar-panels/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5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144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Solar Panel Components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58653" y="6143927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943037"/>
            <a:chOff x="0" y="990600"/>
            <a:chExt cx="4267200" cy="5943037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943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Virtual Mockups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Components</a:t>
              </a:r>
              <a:endPara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Electrical Breadth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&amp; 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Analysis #2: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Historical Requirements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</a:t>
              </a: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Prefab Exterior Walls</a:t>
              </a: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439" y="2123140"/>
            <a:ext cx="1874587" cy="280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Content Placeholder 2"/>
          <p:cNvSpPr txBox="1">
            <a:spLocks/>
          </p:cNvSpPr>
          <p:nvPr/>
        </p:nvSpPr>
        <p:spPr>
          <a:xfrm>
            <a:off x="3886200" y="12192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System: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Grid-tied system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4 rows of 9 panels (36 panels)</a:t>
            </a:r>
          </a:p>
          <a:p>
            <a:pPr lvl="1">
              <a:spcBef>
                <a:spcPts val="600"/>
              </a:spcBef>
            </a:pPr>
            <a:r>
              <a:rPr lang="en-US" sz="2600" dirty="0" err="1" smtClean="0">
                <a:latin typeface="Calibri" panose="020F0502020204030204" pitchFamily="34" charset="0"/>
              </a:rPr>
              <a:t>SunPower</a:t>
            </a:r>
            <a:r>
              <a:rPr lang="en-US" sz="2600" dirty="0" smtClean="0">
                <a:latin typeface="Calibri" panose="020F0502020204030204" pitchFamily="34" charset="0"/>
              </a:rPr>
              <a:t> X21- 345 Panel</a:t>
            </a:r>
          </a:p>
          <a:p>
            <a:pPr lvl="1">
              <a:spcBef>
                <a:spcPts val="600"/>
              </a:spcBef>
            </a:pPr>
            <a:r>
              <a:rPr lang="en-US" sz="2600" dirty="0" err="1">
                <a:latin typeface="Calibri" panose="020F0502020204030204" pitchFamily="34" charset="0"/>
              </a:rPr>
              <a:t>UltraLITE</a:t>
            </a:r>
            <a:r>
              <a:rPr lang="en-US" sz="2600" dirty="0">
                <a:latin typeface="Calibri" panose="020F0502020204030204" pitchFamily="34" charset="0"/>
              </a:rPr>
              <a:t> Model ELU14000 Centralized Inverter </a:t>
            </a: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600" dirty="0" err="1">
                <a:latin typeface="Calibri" panose="020F0502020204030204" pitchFamily="34" charset="0"/>
              </a:rPr>
              <a:t>IronRidge</a:t>
            </a:r>
            <a:r>
              <a:rPr lang="en-US" sz="2600" dirty="0">
                <a:latin typeface="Calibri" panose="020F0502020204030204" pitchFamily="34" charset="0"/>
              </a:rPr>
              <a:t> XR1000 </a:t>
            </a: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7331" name="Picture 163" descr="http://www.controlledpwr.com/productPics/30/ELUCoverPhotowe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571" y="1544541"/>
            <a:ext cx="2054475" cy="3626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35" name="Picture 167" descr="http://www.wholesalesolar.com/images/mount_folder/ironridge-end-clamp-standard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488915"/>
            <a:ext cx="2574887" cy="228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ontent Placeholder 2"/>
          <p:cNvSpPr txBox="1">
            <a:spLocks/>
          </p:cNvSpPr>
          <p:nvPr/>
        </p:nvSpPr>
        <p:spPr>
          <a:xfrm>
            <a:off x="19976054" y="12192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Placement: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New Addition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EPDM Roof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Inverter Location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AC panel and utility tie in located in RM 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09" y="1431354"/>
            <a:ext cx="7924446" cy="4315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69050" y="5794455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by Jeremy Drummond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23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495800" y="990600"/>
            <a:ext cx="4267200" cy="77251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u="sng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endParaRPr lang="en-US" sz="1500" cap="small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Project Overview</a:t>
            </a:r>
          </a:p>
          <a:p>
            <a:pPr>
              <a:spcAft>
                <a:spcPts val="1200"/>
              </a:spcAft>
            </a:pPr>
            <a:r>
              <a:rPr lang="en-US" sz="1500" b="1" cap="sm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Analysis #1: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In-Place vs. Virtual Mockups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Development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Mockup Implementation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Analysis #2: Façade Prefabrication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vs. Prefabricated Façade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Schedule, Cost &amp; Site Logistics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Analysis #3: Revaluating Composite Slab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 vs. Normal Concrete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 Analysis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Impacts</a:t>
            </a:r>
          </a:p>
          <a:p>
            <a:pPr lvl="1"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1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Final Recommendations</a:t>
            </a:r>
          </a:p>
          <a:p>
            <a:pPr>
              <a:spcAft>
                <a:spcPts val="1200"/>
              </a:spcAft>
            </a:pPr>
            <a:r>
              <a:rPr lang="en-US" sz="15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 Acknowledgements</a:t>
            </a:r>
            <a:endParaRPr lang="en-US" sz="15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990600"/>
            <a:ext cx="4267200" cy="5943037"/>
            <a:chOff x="0" y="990600"/>
            <a:chExt cx="4267200" cy="5943037"/>
          </a:xfrm>
        </p:grpSpPr>
        <p:sp>
          <p:nvSpPr>
            <p:cNvPr id="31" name="Rectangle 3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0" y="990600"/>
              <a:ext cx="4267200" cy="5943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Components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Electrical Breadth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&amp; 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Historical Requirements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Prefab Exterior Walls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Feasibility Analysis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3886200" y="12192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Schedule: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Installation Process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Longest Task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Total- 18.5 Days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3886200" y="33528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Cost: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Prices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Installation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Total- $69,270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11673"/>
              </p:ext>
            </p:extLst>
          </p:nvPr>
        </p:nvGraphicFramePr>
        <p:xfrm>
          <a:off x="9393107" y="1188595"/>
          <a:ext cx="8645786" cy="479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6696"/>
                <a:gridCol w="1015545"/>
                <a:gridCol w="2631835"/>
                <a:gridCol w="972635"/>
                <a:gridCol w="1139075"/>
              </a:tblGrid>
              <a:tr h="48910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Solar Panel Installation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Item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Qty.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Hours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Mount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Ea.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Rack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Per 9 Mounts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0.75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Solar Panels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Ea.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Inverter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Ea.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Circuit Breaker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Ea.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#12 AWG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#8 AWG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3/4" Conduit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1153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0.03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34.6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1/2" Conduit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LF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0.25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147.6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81740"/>
              </p:ext>
            </p:extLst>
          </p:nvPr>
        </p:nvGraphicFramePr>
        <p:xfrm>
          <a:off x="18481900" y="1138989"/>
          <a:ext cx="8686799" cy="5019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1603"/>
                <a:gridCol w="1560425"/>
                <a:gridCol w="998156"/>
                <a:gridCol w="857589"/>
                <a:gridCol w="1759026"/>
              </a:tblGrid>
              <a:tr h="39412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Solar Panel Cost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Item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Qty.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Cost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7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Mount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$0.11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12420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Watt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$1,366.20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$322.54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Ea.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$1,290.16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Solar Panels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$426.25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Ea.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$15,345.00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7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Inverter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$5,153.88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Ea.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$5,153.88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Circuit Breaker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$912.05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Ea.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$912.05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#12 AWG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$47.69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$953.80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#8 AWG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$89.23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$535.38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3/4" Conduit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$3.57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1153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$4,116.21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1/2" Conduit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$2.44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LF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$102.48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371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Solar Panel Installation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$3.18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12420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Watt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$39,495.60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1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$69,270.76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4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990600"/>
            <a:ext cx="4267200" cy="5943037"/>
            <a:chOff x="0" y="990600"/>
            <a:chExt cx="4267200" cy="5943037"/>
          </a:xfrm>
        </p:grpSpPr>
        <p:sp>
          <p:nvSpPr>
            <p:cNvPr id="21" name="Rectangle 2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990600"/>
              <a:ext cx="4267200" cy="5943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Components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Electrical Breadth</a:t>
              </a:r>
              <a:endParaRPr lang="en-US" sz="15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&amp; 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Historical Requirements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Prefab Exterior Walls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Electrical Breadth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3886200" y="12192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Power Usage: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Receptacles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Lighting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Dryer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Washer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Refrigerator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Fireplace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Exercise Equipment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90" y="1447800"/>
            <a:ext cx="7086600" cy="4487568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20007208" y="1181518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Shading:</a:t>
            </a:r>
          </a:p>
        </p:txBody>
      </p:sp>
      <p:pic>
        <p:nvPicPr>
          <p:cNvPr id="33" name="Picture 3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308" y="1770262"/>
            <a:ext cx="6622472" cy="43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27432000" cy="55863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>
                <a:solidFill>
                  <a:schemeClr val="accent1">
                    <a:lumMod val="50000"/>
                  </a:schemeClr>
                </a:solidFill>
              </a:rPr>
              <a:t>Payback Period:</a:t>
            </a:r>
          </a:p>
          <a:p>
            <a:pPr lvl="1">
              <a:spcBef>
                <a:spcPts val="600"/>
              </a:spcBef>
            </a:pPr>
            <a:r>
              <a:rPr lang="en-US" sz="2600">
                <a:latin typeface="Calibri" panose="020F0502020204030204" pitchFamily="34" charset="0"/>
              </a:rPr>
              <a:t>Total Cost- $69,270</a:t>
            </a:r>
          </a:p>
          <a:p>
            <a:pPr lvl="1">
              <a:spcBef>
                <a:spcPts val="600"/>
              </a:spcBef>
            </a:pPr>
            <a:r>
              <a:rPr lang="en-US" sz="2600">
                <a:latin typeface="Calibri" panose="020F0502020204030204" pitchFamily="34" charset="0"/>
              </a:rPr>
              <a:t>36 Panels</a:t>
            </a:r>
          </a:p>
          <a:p>
            <a:pPr lvl="1">
              <a:spcBef>
                <a:spcPts val="600"/>
              </a:spcBef>
            </a:pPr>
            <a:r>
              <a:rPr lang="en-US" sz="2600">
                <a:latin typeface="Calibri" panose="020F0502020204030204" pitchFamily="34" charset="0"/>
              </a:rPr>
              <a:t>kWh</a:t>
            </a:r>
          </a:p>
          <a:p>
            <a:pPr lvl="1">
              <a:spcBef>
                <a:spcPts val="600"/>
              </a:spcBef>
            </a:pPr>
            <a:r>
              <a:rPr lang="en-US" sz="2600">
                <a:latin typeface="Calibri" panose="020F0502020204030204" pitchFamily="34" charset="0"/>
              </a:rPr>
              <a:t>Electrical Rate</a:t>
            </a:r>
          </a:p>
          <a:p>
            <a:pPr lvl="1">
              <a:spcBef>
                <a:spcPts val="600"/>
              </a:spcBef>
            </a:pPr>
            <a:r>
              <a:rPr lang="en-US" sz="2600">
                <a:latin typeface="Calibri" panose="020F0502020204030204" pitchFamily="34" charset="0"/>
              </a:rPr>
              <a:t>Federal Cash Incentive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971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762000"/>
            <a:ext cx="27432000" cy="121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0" y="-914400"/>
            <a:ext cx="9144000" cy="8382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914400"/>
            <a:ext cx="9144000" cy="838200"/>
          </a:xfrm>
          <a:prstGeom prst="rect">
            <a:avLst/>
          </a:prstGeom>
          <a:solidFill>
            <a:srgbClr val="0070C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0" y="-914400"/>
            <a:ext cx="9144000" cy="83820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7432000" cy="907198"/>
          </a:xfrm>
          <a:prstGeom prst="rect">
            <a:avLst/>
          </a:prstGeom>
          <a:solidFill>
            <a:srgbClr val="30303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8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chemeClr val="bg1"/>
                </a:solidFill>
                <a:latin typeface="+mj-lt"/>
              </a:rPr>
              <a:t>Jeremy Drummond</a:t>
            </a:r>
            <a:r>
              <a:rPr lang="en-US" sz="2000" cap="small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│ Construction Option</a:t>
            </a:r>
            <a:endParaRPr lang="en-US" sz="2000" cap="sm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4800" y="76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small" dirty="0">
                <a:solidFill>
                  <a:schemeClr val="bg1"/>
                </a:solidFill>
              </a:rPr>
              <a:t>The Duffy School</a:t>
            </a:r>
          </a:p>
          <a:p>
            <a:pPr algn="r"/>
            <a:r>
              <a:rPr lang="en-US" sz="2400" cap="small" dirty="0">
                <a:solidFill>
                  <a:schemeClr val="bg1"/>
                </a:solidFill>
              </a:rPr>
              <a:t>Addition &amp; Renovation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28600"/>
            <a:ext cx="1240631" cy="576262"/>
            <a:chOff x="54769" y="76200"/>
            <a:chExt cx="1240631" cy="576262"/>
          </a:xfrm>
        </p:grpSpPr>
        <p:pic>
          <p:nvPicPr>
            <p:cNvPr id="14" name="Picture 2" descr="http://water.engr.psu.edu/wagener/Pictures/PennState001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65"/>
            <a:stretch/>
          </p:blipFill>
          <p:spPr bwMode="auto">
            <a:xfrm>
              <a:off x="54769" y="76200"/>
              <a:ext cx="921861" cy="2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V:\Desktop\pennstate-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7"/>
            <a:stretch/>
          </p:blipFill>
          <p:spPr bwMode="auto">
            <a:xfrm>
              <a:off x="76200" y="293003"/>
              <a:ext cx="1219200" cy="35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/>
          <p:cNvCxnSpPr/>
          <p:nvPr/>
        </p:nvCxnSpPr>
        <p:spPr>
          <a:xfrm>
            <a:off x="9144000" y="-163513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0" y="-152400"/>
            <a:ext cx="0" cy="1154113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6424578"/>
            <a:ext cx="27432000" cy="4334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4038600" y="6096000"/>
            <a:ext cx="23393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April 14, 2015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990600"/>
            <a:ext cx="4267200" cy="5943037"/>
            <a:chOff x="0" y="990600"/>
            <a:chExt cx="4267200" cy="5943037"/>
          </a:xfrm>
        </p:grpSpPr>
        <p:sp>
          <p:nvSpPr>
            <p:cNvPr id="21" name="Rectangle 20"/>
            <p:cNvSpPr/>
            <p:nvPr/>
          </p:nvSpPr>
          <p:spPr>
            <a:xfrm>
              <a:off x="5862" y="990600"/>
              <a:ext cx="3880338" cy="5410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990600"/>
              <a:ext cx="4267200" cy="59430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600" b="1" u="sng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Presentation Outline: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Introduction</a:t>
              </a:r>
              <a:endParaRPr lang="en-US" sz="16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Project Overview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b="1" cap="small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Analysis #1: </a:t>
              </a:r>
              <a:r>
                <a:rPr lang="en-US" sz="16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Rooftop solar Panels</a:t>
              </a:r>
              <a:endParaRPr lang="en-US" sz="16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 Identification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Components</a:t>
              </a:r>
              <a:endParaRPr lang="en-US" sz="1500" cap="sm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Analysis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b="1" cap="small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Electrical Breadth</a:t>
              </a:r>
            </a:p>
            <a:p>
              <a:pPr marL="336550" lvl="1">
                <a:lnSpc>
                  <a:spcPct val="114000"/>
                </a:lnSpc>
                <a:spcAft>
                  <a:spcPts val="1200"/>
                </a:spcAft>
              </a:pP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Implementation </a:t>
              </a:r>
              <a:r>
                <a:rPr lang="en-US" sz="1500" cap="small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</a:t>
              </a:r>
              <a:r>
                <a:rPr lang="en-US" sz="1500" cap="small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Recommendation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IV. Analysis #2: Historical Requirements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 Analysis #3: Prefab Exterior Walls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VI. Final Recommendations</a:t>
              </a:r>
            </a:p>
            <a:p>
              <a:pPr>
                <a:lnSpc>
                  <a:spcPct val="114000"/>
                </a:lnSpc>
                <a:spcAft>
                  <a:spcPts val="1200"/>
                </a:spcAft>
              </a:pPr>
              <a:r>
                <a:rPr lang="en-US" sz="1600" cap="sm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</a:t>
              </a:r>
              <a:r>
                <a:rPr lang="en-US" sz="1600" cap="smal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Acknowledgements</a:t>
              </a:r>
            </a:p>
            <a:p>
              <a:pPr>
                <a:spcAft>
                  <a:spcPts val="1800"/>
                </a:spcAft>
              </a:pPr>
              <a:endParaRPr lang="en-US" sz="1600" cap="smal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400800"/>
            <a:ext cx="27432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9144000" y="0"/>
            <a:ext cx="914400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ook Antiqua" panose="02040602050305030304" pitchFamily="18" charset="0"/>
              </a:rPr>
              <a:t>Electrical Breadth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543" y="28981"/>
            <a:ext cx="1803514" cy="890623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3886200" y="121920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Payback Period: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Total Cost- $69,270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36 Panels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60480 kWh per day Output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Electrical Rate- $0.12</a:t>
            </a:r>
          </a:p>
          <a:p>
            <a:pPr marL="365760" lvl="1" indent="0">
              <a:spcBef>
                <a:spcPts val="600"/>
              </a:spcBef>
              <a:buNone/>
            </a:pPr>
            <a:endParaRPr lang="en-US" sz="2600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9715747" y="1142790"/>
            <a:ext cx="5257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Payback Period: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Annual Energy Value- $3,559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Annual System Output-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latin typeface="Calibri" panose="020F0502020204030204" pitchFamily="34" charset="0"/>
              </a:rPr>
              <a:t>11 Years</a:t>
            </a:r>
          </a:p>
          <a:p>
            <a:pPr lvl="1">
              <a:spcBef>
                <a:spcPts val="600"/>
              </a:spcBef>
            </a:pPr>
            <a:endParaRPr lang="en-US" sz="2600" dirty="0" smtClean="0"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063" y="1035258"/>
            <a:ext cx="6791326" cy="3278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1" y="4394960"/>
            <a:ext cx="9144000" cy="18305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5747" y="3345931"/>
            <a:ext cx="7335253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5304</TotalTime>
  <Words>3997</Words>
  <Application>Microsoft Office PowerPoint</Application>
  <PresentationFormat>Custom</PresentationFormat>
  <Paragraphs>1173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Dotum</vt:lpstr>
      <vt:lpstr>Arial</vt:lpstr>
      <vt:lpstr>Book Antiqua</vt:lpstr>
      <vt:lpstr>Calibri</vt:lpstr>
      <vt:lpstr>Copperplate Gothic Light</vt:lpstr>
      <vt:lpstr>Franklin Gothic Medium</vt:lpstr>
      <vt:lpstr>Times New Roman</vt:lpstr>
      <vt:lpstr>Wingdings</vt:lpstr>
      <vt:lpstr>Wingdings 2</vt:lpstr>
      <vt:lpstr>Grid</vt:lpstr>
      <vt:lpstr>The Duffy School addition &amp; renovation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PSUAE</dc:creator>
  <cp:lastModifiedBy>Jeremy D Drummond</cp:lastModifiedBy>
  <cp:revision>495</cp:revision>
  <cp:lastPrinted>2013-09-16T07:28:01Z</cp:lastPrinted>
  <dcterms:created xsi:type="dcterms:W3CDTF">2013-09-09T23:16:49Z</dcterms:created>
  <dcterms:modified xsi:type="dcterms:W3CDTF">2015-04-29T21:19:15Z</dcterms:modified>
</cp:coreProperties>
</file>